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8" r:id="rId3"/>
    <p:sldId id="258" r:id="rId4"/>
    <p:sldId id="259" r:id="rId5"/>
    <p:sldId id="257" r:id="rId6"/>
    <p:sldId id="277" r:id="rId7"/>
    <p:sldId id="260" r:id="rId8"/>
    <p:sldId id="275" r:id="rId9"/>
    <p:sldId id="273" r:id="rId10"/>
    <p:sldId id="274" r:id="rId11"/>
    <p:sldId id="276" r:id="rId12"/>
    <p:sldId id="262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448" y="-10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26B19-3ED6-43B1-8434-840CCCE705EF}" type="datetimeFigureOut">
              <a:rPr lang="ru-RU" smtClean="0"/>
              <a:pPr/>
              <a:t>10.03.2025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69971-2888-4B4F-9A06-7CE9B1FAC0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4126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69971-2888-4B4F-9A06-7CE9B1FAC0B7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7700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am.ru/upload/blogs/detsad-14287-1486230213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299"/>
          <a:stretch/>
        </p:blipFill>
        <p:spPr bwMode="auto">
          <a:xfrm>
            <a:off x="0" y="0"/>
            <a:ext cx="9144000" cy="6836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8996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+mn-lt"/>
                <a:cs typeface="Times New Roman" panose="02020603050405020304" pitchFamily="18" charset="0"/>
              </a:rPr>
              <a:t>Занятие для детей  подготовительной к школе группы</a:t>
            </a:r>
            <a:br>
              <a:rPr lang="ru-RU" b="1" dirty="0" smtClean="0">
                <a:latin typeface="+mn-lt"/>
                <a:cs typeface="Times New Roman" panose="02020603050405020304" pitchFamily="18" charset="0"/>
              </a:rPr>
            </a:br>
            <a:r>
              <a:rPr lang="ru-RU" b="1" dirty="0" smtClean="0">
                <a:latin typeface="+mn-lt"/>
                <a:cs typeface="Times New Roman" panose="02020603050405020304" pitchFamily="18" charset="0"/>
              </a:rPr>
              <a:t>Тема: «Нефть и ее свойства»</a:t>
            </a:r>
            <a:endParaRPr lang="ru-RU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475656" y="4221088"/>
            <a:ext cx="5544616" cy="1584176"/>
          </a:xfrm>
        </p:spPr>
        <p:txBody>
          <a:bodyPr>
            <a:normAutofit fontScale="92500"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Подготовила: Митрянина Оксана Юрьевна</a:t>
            </a:r>
            <a:br>
              <a:rPr lang="ru-RU" sz="24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Воспитатель МДОБУ « Детский сад №9</a:t>
            </a:r>
            <a:r>
              <a:rPr lang="ru-RU" sz="24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»</a:t>
            </a:r>
          </a:p>
          <a:p>
            <a:endParaRPr lang="ru-RU" sz="2400" b="1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г</a:t>
            </a:r>
            <a:r>
              <a:rPr lang="ru-RU" sz="24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. Бузулук, 2025г</a:t>
            </a:r>
            <a:endParaRPr lang="ru-RU" sz="2400" b="1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441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299"/>
          <a:stretch/>
        </p:blipFill>
        <p:spPr bwMode="auto">
          <a:xfrm>
            <a:off x="0" y="21047"/>
            <a:ext cx="9144000" cy="6836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latin typeface="+mn-lt"/>
                <a:cs typeface="Times New Roman" panose="02020603050405020304" pitchFamily="18" charset="0"/>
              </a:rPr>
              <a:t>Опыт «Влияние нефти на животных» </a:t>
            </a:r>
            <a:endParaRPr lang="ru-RU" sz="5400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7" name="Объект 6" descr="Фото «Юные экологи-исследователи»">
            <a:hlinkClick r:id="rId3"/>
          </p:cNvPr>
          <p:cNvPicPr>
            <a:picLocks noGrp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5710"/>
          <a:stretch/>
        </p:blipFill>
        <p:spPr bwMode="auto">
          <a:xfrm>
            <a:off x="971600" y="1628800"/>
            <a:ext cx="6696744" cy="4536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72449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299"/>
          <a:stretch/>
        </p:blipFill>
        <p:spPr bwMode="auto">
          <a:xfrm>
            <a:off x="0" y="21047"/>
            <a:ext cx="9144000" cy="6836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+mn-lt"/>
                <a:cs typeface="Times New Roman" panose="02020603050405020304" pitchFamily="18" charset="0"/>
              </a:rPr>
              <a:t>Опыт «Очистим водоём» </a:t>
            </a:r>
            <a:endParaRPr lang="ru-RU" sz="5400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пк\Desktop\Занятие опыты\AQAK6U4imoTDL7CQWFske9cIVI8G23jKw4i0FKCx2DTIPc1clBmmqx-PsdyjzkRt7nNE3EBwXh57yXS3oU0C0oHkJ-w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05" y="1391113"/>
            <a:ext cx="5448798" cy="35283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к\Desktop\Занятие опыты\n6jxwy2wzuhlsm6m3dkeuy3jujhgj9ng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5" y="3250463"/>
            <a:ext cx="5067249" cy="35217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4695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299"/>
          <a:stretch/>
        </p:blipFill>
        <p:spPr bwMode="auto">
          <a:xfrm>
            <a:off x="0" y="21047"/>
            <a:ext cx="9144000" cy="6836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+mn-lt"/>
                <a:cs typeface="Times New Roman" panose="02020603050405020304" pitchFamily="18" charset="0"/>
              </a:rPr>
              <a:t>Заключительная часть</a:t>
            </a:r>
            <a:endParaRPr lang="ru-RU" sz="5400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>
                <a:cs typeface="Times New Roman" panose="02020603050405020304" pitchFamily="18" charset="0"/>
              </a:rPr>
              <a:t>Мнемокарточки</a:t>
            </a:r>
            <a:r>
              <a:rPr lang="ru-RU" sz="3600" dirty="0" smtClean="0">
                <a:cs typeface="Times New Roman" panose="02020603050405020304" pitchFamily="18" charset="0"/>
              </a:rPr>
              <a:t> «Свойства нефти»</a:t>
            </a:r>
          </a:p>
          <a:p>
            <a:r>
              <a:rPr lang="ru-RU" sz="3600" dirty="0" smtClean="0">
                <a:cs typeface="Times New Roman" panose="02020603050405020304" pitchFamily="18" charset="0"/>
              </a:rPr>
              <a:t>Рефлексия «Капельки воды»</a:t>
            </a:r>
            <a:endParaRPr lang="ru-RU" sz="3600" dirty="0">
              <a:cs typeface="Times New Roman" panose="02020603050405020304" pitchFamily="18" charset="0"/>
            </a:endParaRPr>
          </a:p>
        </p:txBody>
      </p:sp>
      <p:pic>
        <p:nvPicPr>
          <p:cNvPr id="7" name="Picture 9" descr="C:\Users\пк\Desktop\Занятие опыты\image00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8991" t="31063" r="38188" b="30435"/>
          <a:stretch/>
        </p:blipFill>
        <p:spPr bwMode="auto">
          <a:xfrm>
            <a:off x="6732240" y="3284984"/>
            <a:ext cx="1737559" cy="2071373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пк\Desktop\Занятие опыты\c340557e3915f4ff1de617ee7f717e7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464" t="44802" r="81598" b="37930"/>
          <a:stretch/>
        </p:blipFill>
        <p:spPr bwMode="auto">
          <a:xfrm>
            <a:off x="395536" y="3140968"/>
            <a:ext cx="2592288" cy="2595100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пк\Desktop\Занятие опыты\c340557e3915f4ff1de617ee7f717e7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5641" t="13274" r="33860" b="60874"/>
          <a:stretch/>
        </p:blipFill>
        <p:spPr bwMode="auto">
          <a:xfrm>
            <a:off x="3419872" y="4653136"/>
            <a:ext cx="3000817" cy="19076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1980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299"/>
          <a:stretch/>
        </p:blipFill>
        <p:spPr bwMode="auto">
          <a:xfrm>
            <a:off x="0" y="21047"/>
            <a:ext cx="9144000" cy="6836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+mn-lt"/>
                <a:cs typeface="Times New Roman" panose="02020603050405020304" pitchFamily="18" charset="0"/>
              </a:rPr>
              <a:t>Перспективы</a:t>
            </a:r>
            <a:endParaRPr lang="ru-RU" sz="5400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cs typeface="Times New Roman" panose="02020603050405020304" pitchFamily="18" charset="0"/>
              </a:rPr>
              <a:t>Изготовление </a:t>
            </a:r>
            <a:r>
              <a:rPr lang="ru-RU" sz="4000" dirty="0" err="1" smtClean="0">
                <a:cs typeface="Times New Roman" panose="02020603050405020304" pitchFamily="18" charset="0"/>
              </a:rPr>
              <a:t>лэпбука</a:t>
            </a:r>
            <a:r>
              <a:rPr lang="ru-RU" sz="4000" dirty="0" smtClean="0">
                <a:cs typeface="Times New Roman" panose="02020603050405020304" pitchFamily="18" charset="0"/>
              </a:rPr>
              <a:t> «Полезные ископаемые»</a:t>
            </a:r>
          </a:p>
          <a:p>
            <a:r>
              <a:rPr lang="ru-RU" sz="4000" dirty="0" smtClean="0">
                <a:cs typeface="Times New Roman" panose="02020603050405020304" pitchFamily="18" charset="0"/>
              </a:rPr>
              <a:t>Выставка детских рисунков «Берегите природу»</a:t>
            </a:r>
          </a:p>
          <a:p>
            <a:r>
              <a:rPr lang="ru-RU" sz="4000" dirty="0" smtClean="0">
                <a:cs typeface="Times New Roman" panose="02020603050405020304" pitchFamily="18" charset="0"/>
              </a:rPr>
              <a:t>Фотовыставка «Мой папа - нефтяник»</a:t>
            </a:r>
            <a:endParaRPr lang="ru-RU" sz="4000" dirty="0">
              <a:cs typeface="Times New Roman" panose="02020603050405020304" pitchFamily="18" charset="0"/>
            </a:endParaRPr>
          </a:p>
        </p:txBody>
      </p:sp>
      <p:sp>
        <p:nvSpPr>
          <p:cNvPr id="5" name="AutoShape 2" descr="Picture background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9" name="Picture 3" descr="C:\Users\пк\Desktop\Занятие опыты\37817538-3d-small-person-with-a-clipboard-3d-image-isolated-white-background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458" t="13769" r="5926" b="4943"/>
          <a:stretch/>
        </p:blipFill>
        <p:spPr bwMode="auto">
          <a:xfrm>
            <a:off x="6407696" y="3553502"/>
            <a:ext cx="2736304" cy="33044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7956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299"/>
          <a:stretch/>
        </p:blipFill>
        <p:spPr bwMode="auto">
          <a:xfrm>
            <a:off x="0" y="3426"/>
            <a:ext cx="9144000" cy="6836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764705"/>
            <a:ext cx="7772400" cy="12241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+mn-lt"/>
                <a:cs typeface="Times New Roman" panose="02020603050405020304" pitchFamily="18" charset="0"/>
              </a:rPr>
              <a:t>Содержание познавательного развития в области «Природа»</a:t>
            </a:r>
            <a:endParaRPr lang="ru-RU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11560" y="2708920"/>
            <a:ext cx="7776864" cy="3744416"/>
          </a:xfrm>
        </p:spPr>
        <p:txBody>
          <a:bodyPr>
            <a:normAutofit fontScale="925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800" b="1" dirty="0" smtClean="0">
                <a:solidFill>
                  <a:schemeClr val="tx1"/>
                </a:solidFill>
              </a:rPr>
              <a:t>Педагог расширяет и актуализирует представления детей о многообразии природного мира родного края, различных областей и регионов России и на Земле, рассказывает о некоторых полезных ископаемых региона проживания (НЕФТЬ, уголь, серебро, золото, алмазы и другие); об использовании человеком свойств неживой природы.</a:t>
            </a:r>
            <a:endParaRPr lang="ru-RU" sz="28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441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299"/>
          <a:stretch/>
        </p:blipFill>
        <p:spPr bwMode="auto">
          <a:xfrm>
            <a:off x="0" y="21047"/>
            <a:ext cx="9144000" cy="6836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5528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299"/>
          <a:stretch/>
        </p:blipFill>
        <p:spPr bwMode="auto">
          <a:xfrm>
            <a:off x="0" y="21047"/>
            <a:ext cx="9144000" cy="6836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0432" y="21047"/>
            <a:ext cx="8783135" cy="748382"/>
          </a:xfrm>
        </p:spPr>
        <p:txBody>
          <a:bodyPr>
            <a:normAutofit fontScale="90000"/>
          </a:bodyPr>
          <a:lstStyle/>
          <a:p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Инновационность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занятия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856992"/>
            <a:ext cx="3456384" cy="2302415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0291" y="2570103"/>
            <a:ext cx="22822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нефти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0865" y="4662160"/>
            <a:ext cx="23866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Положительные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39700" y="4735392"/>
            <a:ext cx="22323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Отрицательные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воздействия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57104" y="3003254"/>
            <a:ext cx="1311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046997" y="5798271"/>
            <a:ext cx="27421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Окружающая среда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лево 9"/>
          <p:cNvSpPr/>
          <p:nvPr/>
        </p:nvSpPr>
        <p:spPr>
          <a:xfrm rot="18427902">
            <a:off x="1819535" y="1701355"/>
            <a:ext cx="978408" cy="2423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лево 15"/>
          <p:cNvSpPr/>
          <p:nvPr/>
        </p:nvSpPr>
        <p:spPr>
          <a:xfrm rot="13781185">
            <a:off x="6370455" y="1887041"/>
            <a:ext cx="978408" cy="2423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лево 16"/>
          <p:cNvSpPr/>
          <p:nvPr/>
        </p:nvSpPr>
        <p:spPr>
          <a:xfrm rot="16200000">
            <a:off x="3928873" y="4077848"/>
            <a:ext cx="978408" cy="2423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лево 17"/>
          <p:cNvSpPr/>
          <p:nvPr/>
        </p:nvSpPr>
        <p:spPr>
          <a:xfrm rot="18427902">
            <a:off x="1600052" y="3806916"/>
            <a:ext cx="978408" cy="2423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лево 18"/>
          <p:cNvSpPr/>
          <p:nvPr/>
        </p:nvSpPr>
        <p:spPr>
          <a:xfrm rot="13782775">
            <a:off x="6097690" y="3818555"/>
            <a:ext cx="978408" cy="2423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134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299"/>
          <a:stretch/>
        </p:blipFill>
        <p:spPr bwMode="auto">
          <a:xfrm>
            <a:off x="0" y="21047"/>
            <a:ext cx="9144000" cy="6836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5536" y="0"/>
            <a:ext cx="8424935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>
                <a:cs typeface="Times New Roman" panose="02020603050405020304" pitchFamily="18" charset="0"/>
              </a:rPr>
              <a:t>Цель:</a:t>
            </a:r>
            <a:r>
              <a:rPr lang="ru-RU" sz="2800" dirty="0"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cs typeface="Times New Roman" panose="02020603050405020304" pitchFamily="18" charset="0"/>
              </a:rPr>
              <a:t>В</a:t>
            </a:r>
            <a:r>
              <a:rPr lang="ru-RU" sz="2800" dirty="0" smtClean="0"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cs typeface="Times New Roman" panose="02020603050405020304" pitchFamily="18" charset="0"/>
              </a:rPr>
              <a:t>ходе экспериментальной </a:t>
            </a:r>
            <a:r>
              <a:rPr lang="ru-RU" sz="2800" dirty="0" smtClean="0">
                <a:cs typeface="Times New Roman" panose="02020603050405020304" pitchFamily="18" charset="0"/>
              </a:rPr>
              <a:t>деятельности расширять </a:t>
            </a:r>
            <a:r>
              <a:rPr lang="ru-RU" sz="2800" dirty="0">
                <a:cs typeface="Times New Roman" panose="02020603050405020304" pitchFamily="18" charset="0"/>
              </a:rPr>
              <a:t>представления </a:t>
            </a:r>
            <a:r>
              <a:rPr lang="ru-RU" sz="2800" dirty="0" smtClean="0">
                <a:cs typeface="Times New Roman" panose="02020603050405020304" pitchFamily="18" charset="0"/>
              </a:rPr>
              <a:t> детей о </a:t>
            </a:r>
            <a:r>
              <a:rPr lang="ru-RU" sz="2800" dirty="0">
                <a:cs typeface="Times New Roman" panose="02020603050405020304" pitchFamily="18" charset="0"/>
              </a:rPr>
              <a:t>свойствах  нефти, как о полезном </a:t>
            </a:r>
            <a:r>
              <a:rPr lang="ru-RU" sz="2800" dirty="0" smtClean="0">
                <a:cs typeface="Times New Roman" panose="02020603050405020304" pitchFamily="18" charset="0"/>
              </a:rPr>
              <a:t>ископаемом</a:t>
            </a:r>
            <a:r>
              <a:rPr lang="ru-RU" sz="2800" dirty="0" smtClean="0">
                <a:cs typeface="Times New Roman" panose="02020603050405020304" pitchFamily="18" charset="0"/>
              </a:rPr>
              <a:t>.</a:t>
            </a:r>
            <a:endParaRPr lang="ru-RU" sz="2800" dirty="0">
              <a:cs typeface="Times New Roman" panose="02020603050405020304" pitchFamily="18" charset="0"/>
            </a:endParaRPr>
          </a:p>
          <a:p>
            <a:r>
              <a:rPr lang="ru-RU" sz="2800" u="sng" dirty="0">
                <a:cs typeface="Times New Roman" panose="02020603050405020304" pitchFamily="18" charset="0"/>
              </a:rPr>
              <a:t>Задачи: </a:t>
            </a:r>
            <a:endParaRPr lang="ru-RU" sz="2800" dirty="0">
              <a:cs typeface="Times New Roman" panose="02020603050405020304" pitchFamily="18" charset="0"/>
            </a:endParaRPr>
          </a:p>
          <a:p>
            <a:r>
              <a:rPr lang="ru-RU" sz="2800" i="1" dirty="0">
                <a:cs typeface="Times New Roman" panose="02020603050405020304" pitchFamily="18" charset="0"/>
              </a:rPr>
              <a:t>Образовательная:</a:t>
            </a:r>
            <a:endParaRPr lang="ru-RU" sz="2800" dirty="0">
              <a:cs typeface="Times New Roman" panose="02020603050405020304" pitchFamily="18" charset="0"/>
            </a:endParaRPr>
          </a:p>
          <a:p>
            <a:pPr indent="457200"/>
            <a:r>
              <a:rPr lang="ru-RU" sz="2800" dirty="0">
                <a:cs typeface="Times New Roman" panose="02020603050405020304" pitchFamily="18" charset="0"/>
              </a:rPr>
              <a:t> Формировать знания об особенностях нефти и её воздействии на водоёмы и животных.</a:t>
            </a:r>
          </a:p>
          <a:p>
            <a:r>
              <a:rPr lang="ru-RU" sz="2800" i="1" dirty="0">
                <a:cs typeface="Times New Roman" panose="02020603050405020304" pitchFamily="18" charset="0"/>
              </a:rPr>
              <a:t>Развивающая:</a:t>
            </a:r>
            <a:endParaRPr lang="ru-RU" sz="2800" dirty="0">
              <a:cs typeface="Times New Roman" panose="02020603050405020304" pitchFamily="18" charset="0"/>
            </a:endParaRPr>
          </a:p>
          <a:p>
            <a:pPr indent="457200"/>
            <a:r>
              <a:rPr lang="ru-RU" sz="2800" dirty="0">
                <a:cs typeface="Times New Roman" panose="02020603050405020304" pitchFamily="18" charset="0"/>
              </a:rPr>
              <a:t>Развивать мыслительную деятельность: внимание, память, умение анализировать, делать умозаключение.</a:t>
            </a:r>
          </a:p>
          <a:p>
            <a:r>
              <a:rPr lang="ru-RU" sz="2800" i="1" dirty="0">
                <a:cs typeface="Times New Roman" panose="02020603050405020304" pitchFamily="18" charset="0"/>
              </a:rPr>
              <a:t>Воспитывающие:</a:t>
            </a:r>
            <a:endParaRPr lang="ru-RU" sz="2800" dirty="0">
              <a:cs typeface="Times New Roman" panose="02020603050405020304" pitchFamily="18" charset="0"/>
            </a:endParaRPr>
          </a:p>
          <a:p>
            <a:pPr indent="457200"/>
            <a:r>
              <a:rPr lang="ru-RU" sz="2800" dirty="0">
                <a:cs typeface="Times New Roman" panose="02020603050405020304" pitchFamily="18" charset="0"/>
              </a:rPr>
              <a:t>Воспитывать бережное отношение к воде и животным, осознания необходимости их роли в жизни человека.</a:t>
            </a:r>
          </a:p>
        </p:txBody>
      </p:sp>
    </p:spTree>
    <p:extLst>
      <p:ext uri="{BB962C8B-B14F-4D97-AF65-F5344CB8AC3E}">
        <p14:creationId xmlns="" xmlns:p14="http://schemas.microsoft.com/office/powerpoint/2010/main" val="53469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299"/>
          <a:stretch/>
        </p:blipFill>
        <p:spPr bwMode="auto">
          <a:xfrm>
            <a:off x="0" y="21047"/>
            <a:ext cx="9144000" cy="6836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19232" y="296432"/>
            <a:ext cx="57291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cs typeface="Times New Roman" panose="02020603050405020304" pitchFamily="18" charset="0"/>
              </a:rPr>
              <a:t>Предполагаемый результат</a:t>
            </a:r>
            <a:endParaRPr lang="ru-RU" sz="3600" b="1" dirty="0"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317016"/>
            <a:ext cx="78488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>
              <a:buFont typeface="Arial" panose="020B0604020202020204" pitchFamily="34" charset="0"/>
              <a:buChar char="•"/>
            </a:pPr>
            <a:r>
              <a:rPr lang="ru-RU" sz="2800" dirty="0">
                <a:cs typeface="Times New Roman" panose="02020603050405020304" pitchFamily="18" charset="0"/>
              </a:rPr>
              <a:t>У</a:t>
            </a:r>
            <a:r>
              <a:rPr lang="ru-RU" sz="2800" dirty="0" smtClean="0">
                <a:cs typeface="Times New Roman" panose="02020603050405020304" pitchFamily="18" charset="0"/>
              </a:rPr>
              <a:t>знали </a:t>
            </a:r>
            <a:r>
              <a:rPr lang="ru-RU" sz="2800" dirty="0">
                <a:cs typeface="Times New Roman" panose="02020603050405020304" pitchFamily="18" charset="0"/>
              </a:rPr>
              <a:t>о свойствах нефти, её положительное и отрицательное воздействие на окружающую среду. </a:t>
            </a:r>
            <a:endParaRPr lang="ru-RU" sz="2800" dirty="0" smtClean="0">
              <a:cs typeface="Times New Roman" panose="02020603050405020304" pitchFamily="18" charset="0"/>
            </a:endParaRPr>
          </a:p>
          <a:p>
            <a:pPr indent="342900" algn="ctr">
              <a:buFont typeface="Arial" panose="020B0604020202020204" pitchFamily="34" charset="0"/>
              <a:buChar char="•"/>
            </a:pPr>
            <a:r>
              <a:rPr lang="ru-RU" sz="2800" dirty="0" smtClean="0">
                <a:cs typeface="Times New Roman" panose="02020603050405020304" pitchFamily="18" charset="0"/>
              </a:rPr>
              <a:t>Развивать умение </a:t>
            </a:r>
            <a:r>
              <a:rPr lang="ru-RU" sz="2800" dirty="0">
                <a:cs typeface="Times New Roman" panose="02020603050405020304" pitchFamily="18" charset="0"/>
              </a:rPr>
              <a:t>анализировать и делать умозаключения о нефти, как о полезном </a:t>
            </a:r>
            <a:r>
              <a:rPr lang="ru-RU" sz="2800" dirty="0" smtClean="0">
                <a:cs typeface="Times New Roman" panose="02020603050405020304" pitchFamily="18" charset="0"/>
              </a:rPr>
              <a:t>ископаемом</a:t>
            </a:r>
            <a:r>
              <a:rPr lang="ru-RU" sz="2800" dirty="0"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856" r="21543"/>
          <a:stretch/>
        </p:blipFill>
        <p:spPr bwMode="auto">
          <a:xfrm>
            <a:off x="154770" y="3645024"/>
            <a:ext cx="3366704" cy="31773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6284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299"/>
          <a:stretch/>
        </p:blipFill>
        <p:spPr bwMode="auto">
          <a:xfrm>
            <a:off x="0" y="21047"/>
            <a:ext cx="9144000" cy="6836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+mn-lt"/>
                <a:cs typeface="Times New Roman" panose="02020603050405020304" pitchFamily="18" charset="0"/>
              </a:rPr>
              <a:t>Вводная часть</a:t>
            </a:r>
            <a:endParaRPr lang="ru-RU" sz="5400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412776"/>
            <a:ext cx="7499176" cy="4713387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ru-RU" dirty="0" smtClean="0">
                <a:cs typeface="Times New Roman" panose="02020603050405020304" pitchFamily="18" charset="0"/>
              </a:rPr>
              <a:t>Рассказ воспитателя «Золотая рыбка»</a:t>
            </a:r>
          </a:p>
          <a:p>
            <a:pPr algn="just">
              <a:spcBef>
                <a:spcPts val="0"/>
              </a:spcBef>
            </a:pPr>
            <a:r>
              <a:rPr lang="ru-RU" dirty="0" smtClean="0">
                <a:cs typeface="Times New Roman" panose="02020603050405020304" pitchFamily="18" charset="0"/>
              </a:rPr>
              <a:t>Просмотр видео «Катастрофа в чёрном море»</a:t>
            </a:r>
          </a:p>
          <a:p>
            <a:pPr algn="just">
              <a:spcBef>
                <a:spcPts val="0"/>
              </a:spcBef>
            </a:pPr>
            <a:r>
              <a:rPr lang="ru-RU" dirty="0" err="1" smtClean="0">
                <a:cs typeface="Times New Roman" panose="02020603050405020304" pitchFamily="18" charset="0"/>
              </a:rPr>
              <a:t>Физминутка</a:t>
            </a:r>
            <a:r>
              <a:rPr lang="ru-RU" dirty="0" smtClean="0">
                <a:cs typeface="Times New Roman" panose="02020603050405020304" pitchFamily="18" charset="0"/>
              </a:rPr>
              <a:t> «Мы качалки»</a:t>
            </a:r>
          </a:p>
          <a:p>
            <a:pPr algn="just">
              <a:spcBef>
                <a:spcPts val="0"/>
              </a:spcBef>
            </a:pPr>
            <a:r>
              <a:rPr lang="ru-RU" dirty="0" smtClean="0">
                <a:cs typeface="Times New Roman" panose="02020603050405020304" pitchFamily="18" charset="0"/>
              </a:rPr>
              <a:t>Игровая ситуация «Правила проведения в лаборатории»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 descr="C:\Users\пк\Desktop\Занятие опыты\музыка опыты\1200px-Seeing_an_oil_well_or_natural_gas_well_in_a_pasture_is_common_in_Anson,_Texas._(25110628205)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174" t="8970" r="29758" b="19586"/>
          <a:stretch/>
        </p:blipFill>
        <p:spPr bwMode="auto">
          <a:xfrm>
            <a:off x="6228184" y="4797152"/>
            <a:ext cx="2016224" cy="17084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8051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299"/>
          <a:stretch/>
        </p:blipFill>
        <p:spPr bwMode="auto">
          <a:xfrm>
            <a:off x="0" y="21047"/>
            <a:ext cx="9144000" cy="6836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41434" y="803236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+mn-lt"/>
                <a:cs typeface="Times New Roman" panose="02020603050405020304" pitchFamily="18" charset="0"/>
              </a:rPr>
              <a:t>Опыт «Свойства нефти»</a:t>
            </a:r>
            <a:endParaRPr lang="ru-RU" sz="4800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пк\Desktop\Занятие опыты\1a9b5af2cdc3326e72ba0a29081140ce8eada3f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313"/>
          <a:stretch/>
        </p:blipFill>
        <p:spPr bwMode="auto">
          <a:xfrm>
            <a:off x="899592" y="2062352"/>
            <a:ext cx="6858000" cy="40472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38769" y="0"/>
            <a:ext cx="500970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600" b="1" dirty="0" smtClean="0">
                <a:cs typeface="Times New Roman" panose="02020603050405020304" pitchFamily="18" charset="0"/>
              </a:rPr>
              <a:t>Основная часть</a:t>
            </a:r>
            <a:endParaRPr lang="ru-RU" sz="56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544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299"/>
          <a:stretch/>
        </p:blipFill>
        <p:spPr bwMode="auto">
          <a:xfrm>
            <a:off x="0" y="21047"/>
            <a:ext cx="9144000" cy="6836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+mn-lt"/>
                <a:cs typeface="Times New Roman" panose="02020603050405020304" pitchFamily="18" charset="0"/>
              </a:rPr>
              <a:t>Опыт «Плотность нефти»</a:t>
            </a:r>
            <a:r>
              <a:rPr lang="ru-RU" sz="5400" b="1" dirty="0" smtClean="0">
                <a:latin typeface="+mn-lt"/>
              </a:rPr>
              <a:t> </a:t>
            </a:r>
            <a:endParaRPr lang="ru-RU" sz="5400" b="1" dirty="0">
              <a:latin typeface="+mn-lt"/>
            </a:endParaRPr>
          </a:p>
        </p:txBody>
      </p:sp>
      <p:pic>
        <p:nvPicPr>
          <p:cNvPr id="1026" name="Picture 2" descr="C:\Users\пк\Desktop\экспериментирование\p77_sozdanietexnologicheskixkart_stranica_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759" t="22843" r="5635" b="6450"/>
          <a:stretch/>
        </p:blipFill>
        <p:spPr bwMode="auto">
          <a:xfrm>
            <a:off x="755576" y="1669095"/>
            <a:ext cx="6902308" cy="42757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460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219</Words>
  <Application>Microsoft Office PowerPoint</Application>
  <PresentationFormat>Экран (4:3)</PresentationFormat>
  <Paragraphs>43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Занятие для детей  подготовительной к школе группы Тема: «Нефть и ее свойства»</vt:lpstr>
      <vt:lpstr>Содержание познавательного развития в области «Природа»</vt:lpstr>
      <vt:lpstr>Слайд 3</vt:lpstr>
      <vt:lpstr>Инновационность занятия</vt:lpstr>
      <vt:lpstr>Слайд 5</vt:lpstr>
      <vt:lpstr>Слайд 6</vt:lpstr>
      <vt:lpstr>Вводная часть</vt:lpstr>
      <vt:lpstr>Опыт «Свойства нефти»</vt:lpstr>
      <vt:lpstr>Опыт «Плотность нефти» </vt:lpstr>
      <vt:lpstr>Опыт «Влияние нефти на животных» </vt:lpstr>
      <vt:lpstr>Опыт «Очистим водоём» </vt:lpstr>
      <vt:lpstr>Заключительная часть</vt:lpstr>
      <vt:lpstr>Перспективы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87678</cp:lastModifiedBy>
  <cp:revision>31</cp:revision>
  <dcterms:created xsi:type="dcterms:W3CDTF">2025-03-04T15:25:56Z</dcterms:created>
  <dcterms:modified xsi:type="dcterms:W3CDTF">2025-03-10T06:18:21Z</dcterms:modified>
</cp:coreProperties>
</file>